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4" r:id="rId5"/>
    <p:sldId id="265" r:id="rId6"/>
    <p:sldId id="266" r:id="rId7"/>
    <p:sldId id="287" r:id="rId8"/>
    <p:sldId id="268" r:id="rId9"/>
    <p:sldId id="296" r:id="rId10"/>
    <p:sldId id="297" r:id="rId11"/>
    <p:sldId id="298" r:id="rId12"/>
    <p:sldId id="299" r:id="rId13"/>
    <p:sldId id="300" r:id="rId14"/>
    <p:sldId id="272" r:id="rId15"/>
    <p:sldId id="302" r:id="rId16"/>
    <p:sldId id="303" r:id="rId17"/>
    <p:sldId id="304" r:id="rId18"/>
    <p:sldId id="301" r:id="rId19"/>
    <p:sldId id="305" r:id="rId20"/>
    <p:sldId id="306" r:id="rId21"/>
    <p:sldId id="307" r:id="rId22"/>
    <p:sldId id="308" r:id="rId23"/>
    <p:sldId id="309" r:id="rId24"/>
    <p:sldId id="273" r:id="rId25"/>
    <p:sldId id="275" r:id="rId26"/>
    <p:sldId id="311" r:id="rId27"/>
    <p:sldId id="310" r:id="rId28"/>
    <p:sldId id="277" r:id="rId29"/>
    <p:sldId id="260" r:id="rId30"/>
    <p:sldId id="263" r:id="rId31"/>
    <p:sldId id="312" r:id="rId32"/>
    <p:sldId id="278" r:id="rId33"/>
    <p:sldId id="313" r:id="rId34"/>
    <p:sldId id="279" r:id="rId35"/>
    <p:sldId id="280" r:id="rId36"/>
    <p:sldId id="276" r:id="rId37"/>
    <p:sldId id="274" r:id="rId38"/>
    <p:sldId id="282" r:id="rId39"/>
    <p:sldId id="283" r:id="rId40"/>
    <p:sldId id="284" r:id="rId41"/>
    <p:sldId id="291" r:id="rId42"/>
    <p:sldId id="314" r:id="rId43"/>
    <p:sldId id="315" r:id="rId44"/>
    <p:sldId id="285" r:id="rId45"/>
    <p:sldId id="286" r:id="rId46"/>
    <p:sldId id="316" r:id="rId47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 autoAdjust="0"/>
    <p:restoredTop sz="94550" autoAdjust="0"/>
  </p:normalViewPr>
  <p:slideViewPr>
    <p:cSldViewPr>
      <p:cViewPr>
        <p:scale>
          <a:sx n="95" d="100"/>
          <a:sy n="95" d="100"/>
        </p:scale>
        <p:origin x="1880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test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connection sends a message to </a:t>
            </a:r>
            <a:r>
              <a:rPr lang="en-US" dirty="0" err="1" smtClean="0"/>
              <a:t>Javascript</a:t>
            </a:r>
            <a:r>
              <a:rPr lang="en-US" baseline="0" dirty="0" smtClean="0"/>
              <a:t> on the front-end that will show the data to the user of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477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 into discussion of the react</a:t>
            </a:r>
            <a:r>
              <a:rPr lang="en-US" baseline="0" dirty="0" smtClean="0"/>
              <a:t> and observer pattern. People don’t actually use vanilla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on the </a:t>
            </a:r>
            <a:r>
              <a:rPr lang="en-US" baseline="0" dirty="0" err="1" smtClean="0"/>
              <a:t>clint</a:t>
            </a:r>
            <a:r>
              <a:rPr lang="en-US" baseline="0" dirty="0" smtClean="0"/>
              <a:t>-side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656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create-react-app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40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r>
              <a:rPr lang="en-US" baseline="0" dirty="0" smtClean="0"/>
              <a:t> our create react apps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230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observer and subjects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14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there are several different design patterns that might be used to accomplish this same behavior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Reactive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219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integration by adding to the </a:t>
            </a:r>
            <a:r>
              <a:rPr lang="en-US" dirty="0" err="1" smtClean="0"/>
              <a:t>App.js</a:t>
            </a:r>
            <a:r>
              <a:rPr lang="en-US" baseline="0" dirty="0" smtClean="0"/>
              <a:t> component constructor to handle the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9151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integration by adding to the </a:t>
            </a:r>
            <a:r>
              <a:rPr lang="en-US" dirty="0" err="1" smtClean="0"/>
              <a:t>App.js</a:t>
            </a:r>
            <a:r>
              <a:rPr lang="en-US" baseline="0" dirty="0" smtClean="0"/>
              <a:t> component constructor to handle the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736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integration by adding to the </a:t>
            </a:r>
            <a:r>
              <a:rPr lang="en-US" dirty="0" err="1" smtClean="0"/>
              <a:t>App.js</a:t>
            </a:r>
            <a:r>
              <a:rPr lang="en-US" baseline="0" dirty="0" smtClean="0"/>
              <a:t> component constructor to handle the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50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is the worst part about going to a theme park?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512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Handling</a:t>
            </a:r>
            <a:r>
              <a:rPr lang="en-US" baseline="0" dirty="0" smtClean="0"/>
              <a:t> of real-time events. Some different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88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integration by adding to the </a:t>
            </a:r>
            <a:r>
              <a:rPr lang="en-US" dirty="0" err="1" smtClean="0"/>
              <a:t>App.js</a:t>
            </a:r>
            <a:r>
              <a:rPr lang="en-US" baseline="0" dirty="0" smtClean="0"/>
              <a:t> component constructor to handle the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137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electromagnetic fields to active tag</a:t>
            </a:r>
            <a:r>
              <a:rPr lang="en-US" baseline="0" dirty="0" smtClean="0"/>
              <a:t> and share the data stored on the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68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be using a device that</a:t>
            </a:r>
            <a:r>
              <a:rPr lang="en-US" baseline="0" dirty="0" smtClean="0"/>
              <a:t> shows up as an HID device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Keyboard)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490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WTF,</a:t>
            </a:r>
            <a:r>
              <a:rPr lang="en-US" baseline="0" dirty="0" smtClean="0"/>
              <a:t> big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node shop. Wanted web based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808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621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03.11.17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touches RFID media to RFID</a:t>
            </a:r>
            <a:r>
              <a:rPr lang="en-US" baseline="0" dirty="0" smtClean="0"/>
              <a:t> Reader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103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RFID Reader sends that data to our server side application, this application will also serve up our simple</a:t>
            </a:r>
            <a:r>
              <a:rPr lang="en-US" baseline="0" dirty="0" smtClean="0"/>
              <a:t> website and </a:t>
            </a:r>
            <a:r>
              <a:rPr lang="en-US" baseline="0" smtClean="0"/>
              <a:t>our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87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://tools.ietf.org/html/rfc6455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hyperlink" Target="https://en.wikipedia.org/wiki/ISO/IEC_15693" TargetMode="External"/><Relationship Id="rId5" Type="http://schemas.openxmlformats.org/officeDocument/2006/relationships/hyperlink" Target="https://en.wikipedia.org/wiki/ISO/IEC_14443" TargetMode="External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Skip The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CucombreLibre - https://www.flickr.com/photos/33200530@N04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18738"/>
            <a:ext cx="13004800" cy="2926080"/>
          </a:xfrm>
          <a:prstGeom prst="rect">
            <a:avLst/>
          </a:prstGeom>
          <a:solidFill>
            <a:srgbClr val="300A02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How to notify our front-end when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someone touches their wearable?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Marcus  Q - https://www.flickr.com/photos/41896843@N00</a:t>
            </a:r>
          </a:p>
        </p:txBody>
      </p:sp>
    </p:spTree>
    <p:extLst>
      <p:ext uri="{BB962C8B-B14F-4D97-AF65-F5344CB8AC3E}">
        <p14:creationId xmlns:p14="http://schemas.microsoft.com/office/powerpoint/2010/main" val="16960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2752"/>
            <a:ext cx="13004800" cy="905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33900"/>
            <a:ext cx="13004800" cy="8229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Lets Use </a:t>
            </a:r>
            <a:r>
              <a:rPr lang="en-US" sz="5400" b="1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5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Carbon Arc - https://www.flickr.com/photos/41002268@N03</a:t>
            </a:r>
          </a:p>
        </p:txBody>
      </p:sp>
    </p:spTree>
    <p:extLst>
      <p:ext uri="{BB962C8B-B14F-4D97-AF65-F5344CB8AC3E}">
        <p14:creationId xmlns:p14="http://schemas.microsoft.com/office/powerpoint/2010/main" val="649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3004800" cy="167640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0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But Why?</a:t>
            </a:r>
            <a:endParaRPr lang="en-US" sz="110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secretlondon123 - https://www.flickr.com/photos/25834786@N03</a:t>
            </a:r>
          </a:p>
        </p:txBody>
      </p:sp>
    </p:spTree>
    <p:extLst>
      <p:ext uri="{BB962C8B-B14F-4D97-AF65-F5344CB8AC3E}">
        <p14:creationId xmlns:p14="http://schemas.microsoft.com/office/powerpoint/2010/main" val="8891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649732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Bi-directional Stream</a:t>
            </a:r>
          </a:p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Socket.io</a:t>
            </a:r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, </a:t>
            </a:r>
            <a:r>
              <a:rPr lang="en-US" sz="72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SignalR</a:t>
            </a:r>
            <a:endParaRPr lang="en-US" sz="720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endParaRPr lang="en-US" sz="7200" b="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All major browsers</a:t>
            </a:r>
          </a:p>
          <a:p>
            <a:endParaRPr lang="en-US" sz="7200" b="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Specs: </a:t>
            </a:r>
            <a:r>
              <a:rPr lang="en-US" sz="6000" dirty="0">
                <a:hlinkClick r:id="rId4"/>
              </a:rPr>
              <a:t>RFC </a:t>
            </a:r>
            <a:r>
              <a:rPr lang="en-US" sz="6000" dirty="0" smtClean="0">
                <a:hlinkClick r:id="rId4"/>
              </a:rPr>
              <a:t>6455</a:t>
            </a:r>
          </a:p>
        </p:txBody>
      </p:sp>
    </p:spTree>
    <p:extLst>
      <p:ext uri="{BB962C8B-B14F-4D97-AF65-F5344CB8AC3E}">
        <p14:creationId xmlns:p14="http://schemas.microsoft.com/office/powerpoint/2010/main" val="984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8970"/>
            <a:ext cx="13004800" cy="1648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33900"/>
            <a:ext cx="13004800" cy="8229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How will this work?</a:t>
            </a:r>
            <a:endParaRPr lang="en-US" sz="5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83860"/>
            <a:ext cx="13004800" cy="54864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endParaRPr lang="en-US" sz="36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6SN7 - https://www.flickr.com/photos/47800690@N03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512859" y="5925969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Node</a:t>
            </a:r>
          </a:p>
          <a:p>
            <a:pPr algn="ctr"/>
            <a:r>
              <a:rPr lang="en-US" sz="3200" dirty="0" smtClean="0"/>
              <a:t>Server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08059" y="4706769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Design!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endParaRPr lang="en-US" sz="72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7400" y="2743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3606800" y="4267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RFID</a:t>
            </a:r>
          </a:p>
          <a:p>
            <a:pPr algn="ctr"/>
            <a:r>
              <a:rPr lang="en-US" sz="3200" dirty="0" smtClean="0"/>
              <a:t>Reader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02000" y="3048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512859" y="5925969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Node</a:t>
            </a:r>
          </a:p>
          <a:p>
            <a:pPr algn="ctr"/>
            <a:r>
              <a:rPr lang="en-US" sz="3200" dirty="0" smtClean="0"/>
              <a:t>Server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08059" y="4706769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321800" y="7569200"/>
            <a:ext cx="2362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Client-Side</a:t>
            </a:r>
          </a:p>
          <a:p>
            <a:pPr algn="ctr"/>
            <a:r>
              <a:rPr lang="en-US" sz="3200" dirty="0" smtClean="0"/>
              <a:t>JavaScript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017000" y="6350000"/>
            <a:ext cx="1485900" cy="106680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6400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4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Ok, let’s code it up</a:t>
            </a:r>
            <a:endParaRPr lang="en-US" sz="4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Lord James [Web Developer] - https://www.flickr.com/photos/51098911@N07</a:t>
            </a:r>
          </a:p>
        </p:txBody>
      </p:sp>
    </p:spTree>
    <p:extLst>
      <p:ext uri="{BB962C8B-B14F-4D97-AF65-F5344CB8AC3E}">
        <p14:creationId xmlns:p14="http://schemas.microsoft.com/office/powerpoint/2010/main" val="19362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Yarn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➜  </a:t>
            </a:r>
            <a:r>
              <a:rPr lang="en-US" sz="3200" b="1" dirty="0">
                <a:solidFill>
                  <a:srgbClr val="33BBC8"/>
                </a:solidFill>
                <a:latin typeface="Menlo" charset="0"/>
              </a:rPr>
              <a:t>rvajsconf2017-talk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yarn add 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express</a:t>
            </a:r>
          </a:p>
          <a:p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➜  </a:t>
            </a:r>
            <a:r>
              <a:rPr lang="en-US" sz="3200" b="1" dirty="0">
                <a:solidFill>
                  <a:srgbClr val="33BBC8"/>
                </a:solidFill>
                <a:latin typeface="Menlo" charset="0"/>
              </a:rPr>
              <a:t>rvajsconf2017-talk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yarn add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socket.io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endParaRPr lang="en-US" sz="3200" dirty="0">
              <a:solidFill>
                <a:srgbClr val="33BBC8"/>
              </a:solidFill>
              <a:latin typeface="Menlo" charset="0"/>
            </a:endParaRP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Who am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Alex Iby - https://unsplash.com/@ibydesigns?utm_source=haikudeck&amp;utm_medium=referral&amp;utm_campaign=api-credit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Dependencies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app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"express"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)();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http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"http"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).Server(app);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require(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socket.io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)(http);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Handling Input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process.stdin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stdin.resume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stdin.on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"data"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key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{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process.stdout.write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(key);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io.emit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key);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Connections +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io.on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"connection"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(socket) {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"a user connected"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"disconnect"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 lvl="1"/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"user disconnected"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app.get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"/"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req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res) {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res.sendFile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(__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dirname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"/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index.html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http.listen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09885A"/>
                </a:solidFill>
                <a:latin typeface="Menlo" charset="0"/>
              </a:rPr>
              <a:t>3001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"listening on *:3001"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Vanilla Front-End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&lt;body&gt;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</a:t>
            </a:r>
            <a:r>
              <a:rPr lang="en-US" sz="24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</a:rPr>
              <a:t>id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"messages"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&gt;&lt;/</a:t>
            </a:r>
            <a:r>
              <a:rPr lang="en-US" sz="24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&lt;script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Menlo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"/</a:t>
            </a:r>
            <a:r>
              <a:rPr lang="en-US" sz="2400" dirty="0" err="1">
                <a:solidFill>
                  <a:srgbClr val="0000FF"/>
                </a:solidFill>
                <a:latin typeface="Menlo" charset="0"/>
              </a:rPr>
              <a:t>socket.io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/</a:t>
            </a:r>
            <a:r>
              <a:rPr lang="en-US" sz="2400" dirty="0" err="1">
                <a:solidFill>
                  <a:srgbClr val="0000FF"/>
                </a:solidFill>
                <a:latin typeface="Menlo" charset="0"/>
              </a:rPr>
              <a:t>socket.io.js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"</a:t>
            </a:r>
            <a:r>
              <a:rPr lang="en-US" sz="2400" dirty="0">
                <a:solidFill>
                  <a:srgbClr val="800000"/>
                </a:solidFill>
                <a:latin typeface="Menlo" charset="0"/>
              </a:rPr>
              <a:t>&gt;&lt;/script&gt;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2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socket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2"/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sz="24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decoder = </a:t>
            </a:r>
            <a:r>
              <a:rPr lang="en-US" sz="24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TextDecoder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decoder.decode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3"/>
            <a:r>
              <a:rPr lang="en-US" sz="24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message =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document.createElement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"li"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3"/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message.appendChild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pPr lvl="3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document.createTextNode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pPr lvl="3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pPr lvl="3"/>
            <a:r>
              <a:rPr lang="en-US" sz="2400" smtClean="0">
                <a:solidFill>
                  <a:srgbClr val="000000"/>
                </a:solidFill>
                <a:latin typeface="Menlo" charset="0"/>
              </a:rPr>
              <a:t>document.querySelector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Menlo" charset="0"/>
              </a:rPr>
              <a:t>"#messages"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).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appendChild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(message);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&lt;/script&gt;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800000"/>
                </a:solidFill>
                <a:latin typeface="Menlo" charset="0"/>
              </a:rPr>
              <a:t>&lt;/body&gt;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endParaRPr lang="en-US" sz="24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23640"/>
          </a:solidFill>
        </p:spPr>
        <p:txBody>
          <a:bodyPr wrap="square" lIns="254000" tIns="254000" rIns="254000" bIns="254000" anchor="ctr">
            <a:normAutofit lnSpcReduction="10000"/>
          </a:bodyPr>
          <a:lstStyle/>
          <a:p>
            <a:pPr algn="ctr"/>
            <a:r>
              <a:rPr lang="en-US" sz="56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ok so we have a simple application that can send out messages to all users of this socket.io endpoint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MARK ADRIANE - https://unsplash.com/@markadriane?utm_source=haikudeck&amp;utm_medium=referral&amp;utm_campaign=api-credit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5E1638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5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Enter in your Front-End Tooling of Choice</a:t>
            </a:r>
            <a:endParaRPr lang="en-US" sz="5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Louis Abate - https://www.flickr.com/photos/25132305@N05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</a:t>
            </a:r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y React?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Component Based</a:t>
            </a:r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Just our view layer</a:t>
            </a:r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Simple to Reason about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77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Create React App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➜  </a:t>
            </a:r>
            <a:r>
              <a:rPr lang="en-US" sz="3200" b="1" dirty="0">
                <a:solidFill>
                  <a:srgbClr val="33BBC8"/>
                </a:solidFill>
                <a:latin typeface="Menlo" charset="0"/>
              </a:rPr>
              <a:t>rvajsconf2017-talk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b="1" dirty="0" err="1">
                <a:solidFill>
                  <a:srgbClr val="5230E1"/>
                </a:solidFill>
                <a:latin typeface="Menlo" charset="0"/>
              </a:rPr>
              <a:t>git</a:t>
            </a:r>
            <a:r>
              <a:rPr lang="en-US" sz="3200" b="1" dirty="0">
                <a:solidFill>
                  <a:srgbClr val="5230E1"/>
                </a:solidFill>
                <a:latin typeface="Menlo" charset="0"/>
              </a:rPr>
              <a:t>:(</a:t>
            </a:r>
            <a:r>
              <a:rPr lang="en-US" sz="3200" b="1" dirty="0">
                <a:solidFill>
                  <a:srgbClr val="C33720"/>
                </a:solidFill>
                <a:latin typeface="Menlo" charset="0"/>
              </a:rPr>
              <a:t>master</a:t>
            </a:r>
            <a:r>
              <a:rPr lang="en-US" sz="3200" b="1" dirty="0">
                <a:solidFill>
                  <a:srgbClr val="5230E1"/>
                </a:solidFill>
                <a:latin typeface="Menlo" charset="0"/>
              </a:rPr>
              <a:t>) </a:t>
            </a:r>
            <a:r>
              <a:rPr lang="en-US" sz="3200" b="1" dirty="0">
                <a:solidFill>
                  <a:srgbClr val="AFAD24"/>
                </a:solidFill>
                <a:latin typeface="Menlo" charset="0"/>
              </a:rPr>
              <a:t>✗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create-react-app </a:t>
            </a:r>
            <a:r>
              <a:rPr lang="en-US" sz="3200" dirty="0" err="1" smtClean="0">
                <a:solidFill>
                  <a:srgbClr val="000000"/>
                </a:solidFill>
                <a:latin typeface="Menlo" charset="0"/>
              </a:rPr>
              <a:t>thempark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-ride</a:t>
            </a:r>
            <a:endParaRPr lang="en-US" sz="3200" dirty="0">
              <a:solidFill>
                <a:srgbClr val="33BBC8"/>
              </a:solidFill>
              <a:latin typeface="Menlo" charset="0"/>
            </a:endParaRP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171D29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How should we handle the </a:t>
            </a:r>
            <a:r>
              <a:rPr lang="en-US" sz="72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Socket.io</a:t>
            </a:r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messages?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garryknight - https://www.flickr.com/photos/8176740@N05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2064"/>
            <a:ext cx="13004800" cy="1307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381500"/>
            <a:ext cx="13004800" cy="11887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8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Observer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Samuel Zeller - https://unsplash.com/@samuelzeller?utm_source=haikudeck&amp;utm_medium=referral&amp;utm_campaign=api-credit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Outline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4987036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Theme </a:t>
            </a:r>
            <a:r>
              <a:rPr lang="en-US" sz="72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Park Tech</a:t>
            </a: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err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WebSockets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Observables</a:t>
            </a:r>
          </a:p>
          <a:p>
            <a:pPr marL="762000" indent="-762000" algn="l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React.js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Client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KJGarbutt - https://www.flickr.com/photos/25187937@N05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13192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duncan - https://www.flickr.com/photos/34427470616@N01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Observables vs. Promises</a:t>
            </a:r>
            <a:endParaRPr lang="en-US" sz="80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Handle multiple events</a:t>
            </a:r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Cancellable</a:t>
            </a:r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Simple to Reason about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731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00364D"/>
          </a:solidFill>
        </p:spPr>
        <p:txBody>
          <a:bodyPr wrap="square" lIns="254000" tIns="254000" rIns="254000" bIns="254000" anchor="ctr">
            <a:normAutofit fontScale="92500"/>
          </a:bodyPr>
          <a:lstStyle/>
          <a:p>
            <a:pPr algn="ctr"/>
            <a:r>
              <a:rPr lang="en-US" sz="6000" b="0" dirty="0" err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javascript</a:t>
            </a:r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doesn't have an 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observable yet </a:t>
            </a:r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but there is a proposed spec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mag3737 - https://www.flickr.com/photos/50318388@N00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Observables Spec</a:t>
            </a:r>
            <a:endParaRPr lang="en-US" sz="80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660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https://</a:t>
            </a:r>
            <a:r>
              <a:rPr lang="en-US" sz="6600" dirty="0" err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github.com</a:t>
            </a:r>
            <a:r>
              <a:rPr lang="en-US" sz="660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/tc39/proposal-observable</a:t>
            </a:r>
            <a:endParaRPr lang="en-US" sz="6600" dirty="0" smtClean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6D4320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80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</a:t>
            </a:r>
            <a:r>
              <a:rPr lang="en-US" sz="68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et's </a:t>
            </a:r>
            <a:r>
              <a:rPr lang="en-US" sz="68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use a library that has an </a:t>
            </a:r>
            <a:r>
              <a:rPr lang="en-US" sz="68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Observerable</a:t>
            </a:r>
            <a:r>
              <a:rPr lang="en-US" sz="68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</a:t>
            </a:r>
            <a:r>
              <a:rPr lang="en-US" sz="68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wonderfully complex - https://www.flickr.com/photos/41598237@N00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10144"/>
            <a:ext cx="13004800" cy="1743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10144"/>
            <a:ext cx="13004800" cy="1743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13192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E</a:t>
            </a:r>
            <a:r>
              <a:rPr lang="en-US" sz="11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nter </a:t>
            </a:r>
            <a:r>
              <a:rPr lang="en-US" sz="11400" b="1" dirty="0" err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</a:t>
            </a:r>
            <a:r>
              <a:rPr lang="en-US" sz="11400" b="1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xjs</a:t>
            </a:r>
            <a:endParaRPr lang="en-US" sz="11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Mr.Tea - https://www.flickr.com/photos/12575062@N00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8C1D04"/>
          </a:solidFill>
        </p:spPr>
        <p:txBody>
          <a:bodyPr wrap="square" lIns="254000" tIns="254000" rIns="254000" bIns="254000" anchor="ctr">
            <a:normAutofit fontScale="92500" lnSpcReduction="10000"/>
          </a:bodyPr>
          <a:lstStyle/>
          <a:p>
            <a:pPr algn="ctr"/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 was originally going to discuss using redux here but I </a:t>
            </a:r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think that would just confuse things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Ò® - https://www.flickr.com/photos/7811493@N07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1127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11277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4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lets build out a front-end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mkhmarketing - https://www.flickr.com/photos/93212162@N08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420A1A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48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Rxjs</a:t>
            </a:r>
            <a:r>
              <a:rPr lang="en-US" sz="48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observable will emit a message when a </a:t>
            </a:r>
            <a:r>
              <a:rPr lang="en-US" sz="480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</a:t>
            </a:r>
            <a:r>
              <a:rPr lang="en-US" sz="48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ocket.io</a:t>
            </a:r>
            <a:r>
              <a:rPr lang="en-US" sz="48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event is fired</a:t>
            </a:r>
            <a:endParaRPr lang="en-US" sz="48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mangee - https://www.flickr.com/photos/64937321@N00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81C19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eact </a:t>
            </a:r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component state will be 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updated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Pete Prodoehl - https://www.flickr.com/photos/35237092540@N01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7184"/>
            <a:ext cx="13004800" cy="129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7184"/>
            <a:ext cx="13004800" cy="129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571992"/>
            <a:ext cx="13004800" cy="106680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7000" b="1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Let's talk about themeparks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Jason Chen - https://unsplash.com/@ja5on?utm_source=haikudeck&amp;utm_medium=referral&amp;utm_campaign=api-credit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640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6400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4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Let’s add this to our create react app</a:t>
            </a:r>
            <a:endParaRPr lang="en-US" sz="4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Lord James [Web Developer] - https://www.flickr.com/photos/51098911@N07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Socket Client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enlo" charset="0"/>
              </a:rPr>
              <a:t>constructor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(props) {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super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(props);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enlo" charset="0"/>
              </a:rPr>
            </a:br>
            <a:r>
              <a:rPr lang="en-US" sz="32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socket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openSocket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"http://localhost:3000"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 lvl="2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decoder =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TextDecoder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decoder.decode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2"/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console.log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lang="en-US" sz="32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Refactor in Observable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00" y="1905000"/>
            <a:ext cx="129032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Menlo" charset="0"/>
              </a:rPr>
              <a:t>let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that =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.state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{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[]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};</a:t>
            </a:r>
          </a:p>
          <a:p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socketObservable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Rx.Observable.create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(observer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socket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openSocket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enlo" charset="0"/>
              </a:rPr>
              <a:t>"http://localhost:3000"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socket.on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Menlo" charset="0"/>
              </a:rPr>
              <a:t>rfid</a:t>
            </a:r>
            <a:r>
              <a:rPr lang="en-US" sz="280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Menlo" charset="0"/>
              </a:rPr>
              <a:t>    let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decoder =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TextDecoder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Menlo" charset="0"/>
              </a:rPr>
              <a:t>    let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decoder.decode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msg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observer.next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decodedMessageText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 });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});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socketObservable.subscribe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Menlo" charset="0"/>
              </a:rPr>
              <a:t> let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that.state.rfids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rfids.push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val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that.setState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({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});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});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endParaRPr lang="en-US" sz="2800" b="0" dirty="0">
              <a:solidFill>
                <a:srgbClr val="5C6066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Render!!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00" y="1905000"/>
            <a:ext cx="129032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Menlo" charset="0"/>
              </a:rPr>
              <a:t>&lt;</a:t>
            </a:r>
            <a:r>
              <a:rPr lang="en-US" sz="28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80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pPr lvl="1"/>
            <a:r>
              <a:rPr lang="en-US" sz="2800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sz="280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.state.rfids.map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((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 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pPr lvl="1"/>
            <a:r>
              <a:rPr lang="en-US" sz="2800" dirty="0" smtClean="0">
                <a:solidFill>
                  <a:srgbClr val="0000FF"/>
                </a:solidFill>
                <a:latin typeface="Menlo" charset="0"/>
              </a:rPr>
              <a:t>	return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Menlo" charset="0"/>
              </a:rPr>
              <a:t>&lt;li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Menlo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}</a:t>
            </a:r>
            <a:r>
              <a:rPr lang="en-US" sz="2800" dirty="0">
                <a:solidFill>
                  <a:srgbClr val="800000"/>
                </a:solidFill>
                <a:latin typeface="Menlo" charset="0"/>
              </a:rPr>
              <a:t>&gt;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rfid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}</a:t>
            </a:r>
            <a:r>
              <a:rPr lang="en-US" sz="2800" dirty="0">
                <a:solidFill>
                  <a:srgbClr val="800000"/>
                </a:solidFill>
                <a:latin typeface="Menlo" charset="0"/>
              </a:rPr>
              <a:t>&lt;/li&gt;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Menlo" charset="0"/>
              </a:rPr>
              <a:t>})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800000"/>
                </a:solidFill>
                <a:latin typeface="Menlo" charset="0"/>
              </a:rPr>
              <a:t>&lt;/</a:t>
            </a:r>
            <a:r>
              <a:rPr lang="en-US" sz="280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280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28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4800" cy="1737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What </a:t>
            </a:r>
            <a:r>
              <a:rPr lang="en-US" sz="11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we learned</a:t>
            </a:r>
            <a:endParaRPr lang="en-US" sz="11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Anne Davis 773 - https://www.flickr.com/photos/46353871@N00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032"/>
            <a:ext cx="13004800" cy="191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52900"/>
            <a:ext cx="13004800" cy="173736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14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Q         &amp;          A</a:t>
            </a:r>
            <a:endParaRPr lang="en-US" sz="114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matt hutchinson - https://www.flickr.com/photos/17524395@N00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Materials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00" y="1905000"/>
            <a:ext cx="12903200" cy="37434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3200" dirty="0" smtClean="0">
              <a:solidFill>
                <a:srgbClr val="000000"/>
              </a:solidFill>
              <a:latin typeface="Menlo" charset="0"/>
            </a:endParaRPr>
          </a:p>
          <a:p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endParaRPr lang="en-US" sz="3200" dirty="0" smtClean="0">
              <a:solidFill>
                <a:srgbClr val="000000"/>
              </a:solidFill>
              <a:latin typeface="Menlo" charset="0"/>
            </a:endParaRPr>
          </a:p>
          <a:p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endParaRPr lang="en-US" sz="32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https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://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joshsticks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/rvajsconf2017-talk</a:t>
            </a:r>
            <a:endParaRPr lang="en-US" sz="32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3D3028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400" b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Imagine a park where you accessed rides via a virtual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Leonrw - https://www.flickr.com/photos/28435348@N04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2B79A1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You touch </a:t>
            </a:r>
            <a:r>
              <a:rPr lang="en-US" sz="60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 wearable device to </a:t>
            </a:r>
            <a:r>
              <a:rPr lang="en-US" sz="6000" b="0" dirty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a sensor and then </a:t>
            </a:r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go one your way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Luc Van Braekel - https://www.flickr.com/photos/47211037@N00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8000"/>
            <a:ext cx="13004800" cy="155448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ctr"/>
            <a:r>
              <a:rPr lang="en-US" sz="10200" b="1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Radio Frequency ID</a:t>
            </a:r>
            <a:endParaRPr lang="en-US" sz="10200" b="1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000" y="2570480"/>
            <a:ext cx="12496800" cy="3743452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Specs: </a:t>
            </a:r>
            <a:r>
              <a:rPr lang="mr-IN" sz="6600" dirty="0">
                <a:hlinkClick r:id="rId4" tooltip="ISO/IEC 15693"/>
              </a:rPr>
              <a:t>ISO/IEC 15693</a:t>
            </a:r>
            <a:r>
              <a:rPr lang="mr-IN" sz="6600" dirty="0"/>
              <a:t>, </a:t>
            </a:r>
            <a:r>
              <a:rPr lang="mr-IN" sz="6600" dirty="0">
                <a:hlinkClick r:id="rId5" tooltip="ISO/IEC 14443"/>
              </a:rPr>
              <a:t>ISO/IEC </a:t>
            </a:r>
            <a:r>
              <a:rPr lang="mr-IN" sz="6600" dirty="0" smtClean="0">
                <a:hlinkClick r:id="rId5" tooltip="ISO/IEC 14443"/>
              </a:rPr>
              <a:t>14443</a:t>
            </a:r>
            <a:endParaRPr lang="en-US" sz="6600" dirty="0" smtClean="0"/>
          </a:p>
          <a:p>
            <a:pPr marL="762000" indent="-762000">
              <a:lnSpc>
                <a:spcPct val="115200"/>
              </a:lnSpc>
              <a:buFont typeface="CooperHewitt-Medium"/>
              <a:buChar char="•"/>
            </a:pP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Non-</a:t>
            </a:r>
            <a:r>
              <a:rPr lang="en-US" sz="72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s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tandardized: </a:t>
            </a: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MiFare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, </a:t>
            </a:r>
            <a:r>
              <a:rPr lang="en-US" sz="7200" b="0" dirty="0" err="1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Felica</a:t>
            </a:r>
            <a:r>
              <a:rPr lang="en-US" sz="7200" b="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 others</a:t>
            </a:r>
            <a:endParaRPr lang="en-US" sz="72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5588000"/>
            <a:ext cx="4165600" cy="416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827520"/>
            <a:ext cx="13004800" cy="2926080"/>
          </a:xfrm>
          <a:prstGeom prst="rect">
            <a:avLst/>
          </a:prstGeom>
          <a:solidFill>
            <a:srgbClr val="562630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RFID IS COOL AND CHEAP!!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12th St David - https://www.flickr.com/photos/59816658@N00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-12700"/>
            <a:ext cx="0" cy="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004800" cy="2926080"/>
          </a:xfrm>
          <a:prstGeom prst="rect">
            <a:avLst/>
          </a:prstGeom>
          <a:solidFill>
            <a:srgbClr val="422C21"/>
          </a:solidFill>
        </p:spPr>
        <p:txBody>
          <a:bodyPr wrap="square" lIns="254000" tIns="254000" rIns="254000" bIns="254000" anchor="ctr">
            <a:norm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  <a:effectLst>
                  <a:outerShdw dist="30000" dir="2700000">
                    <a:srgbClr val="000000">
                      <a:alpha val="70000"/>
                    </a:srgbClr>
                  </a:outerShdw>
                </a:effectLst>
                <a:latin typeface="CooperHewitt-Medium"/>
              </a:rPr>
              <a:t>Time to build</a:t>
            </a:r>
            <a:endParaRPr lang="en-US" sz="6000" b="0" dirty="0">
              <a:solidFill>
                <a:srgbClr val="FFFFFF"/>
              </a:solidFill>
              <a:effectLst>
                <a:outerShdw dist="30000" dir="2700000">
                  <a:srgbClr val="000000">
                    <a:alpha val="70000"/>
                  </a:srgbClr>
                </a:outerShdw>
              </a:effectLst>
              <a:latin typeface="CooperHewitt-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626600"/>
            <a:ext cx="13004800" cy="121920"/>
          </a:xfrm>
          <a:prstGeom prst="rect">
            <a:avLst/>
          </a:prstGeom>
        </p:spPr>
        <p:txBody>
          <a:bodyPr wrap="none" lIns="254000" tIns="0" rIns="254000" bIns="0" anchor="t"/>
          <a:lstStyle/>
          <a:p>
            <a:pPr algn="l"/>
            <a:r>
              <a:rPr lang="en-US" sz="800" b="1">
                <a:solidFill>
                  <a:srgbClr val="FFFFFF"/>
                </a:solidFill>
                <a:latin typeface="Calibri"/>
              </a:rPr>
              <a:t>cc: OÐ»ÑÐ³Ð° + HaÑaÐ½ - https://www.flickr.com/photos/42182644@N00</a:t>
            </a:r>
          </a:p>
        </p:txBody>
      </p:sp>
    </p:spTree>
    <p:extLst>
      <p:ext uri="{BB962C8B-B14F-4D97-AF65-F5344CB8AC3E}">
        <p14:creationId xmlns:p14="http://schemas.microsoft.com/office/powerpoint/2010/main" val="1112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968</Words>
  <Application>Microsoft Macintosh PowerPoint</Application>
  <PresentationFormat>Custom</PresentationFormat>
  <Paragraphs>227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CooperHewitt-Medium</vt:lpstr>
      <vt:lpstr>Mangal</vt:lpstr>
      <vt:lpstr>Menlo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dcterms:created xsi:type="dcterms:W3CDTF">2006-08-16T00:00:00Z</dcterms:created>
  <dcterms:modified xsi:type="dcterms:W3CDTF">2017-11-03T13:18:20Z</dcterms:modified>
</cp:coreProperties>
</file>